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9" r:id="rId2"/>
    <p:sldId id="272" r:id="rId3"/>
    <p:sldId id="284" r:id="rId4"/>
    <p:sldId id="300" r:id="rId5"/>
    <p:sldId id="263" r:id="rId6"/>
    <p:sldId id="264" r:id="rId7"/>
    <p:sldId id="266" r:id="rId8"/>
    <p:sldId id="279" r:id="rId9"/>
    <p:sldId id="277" r:id="rId10"/>
    <p:sldId id="278" r:id="rId11"/>
    <p:sldId id="265" r:id="rId12"/>
    <p:sldId id="301" r:id="rId13"/>
    <p:sldId id="256" r:id="rId14"/>
    <p:sldId id="274" r:id="rId15"/>
    <p:sldId id="257" r:id="rId16"/>
    <p:sldId id="275" r:id="rId17"/>
    <p:sldId id="258" r:id="rId18"/>
    <p:sldId id="276" r:id="rId19"/>
    <p:sldId id="280" r:id="rId20"/>
    <p:sldId id="261" r:id="rId21"/>
    <p:sldId id="302" r:id="rId22"/>
    <p:sldId id="273" r:id="rId23"/>
    <p:sldId id="268" r:id="rId24"/>
    <p:sldId id="271" r:id="rId25"/>
    <p:sldId id="283" r:id="rId26"/>
    <p:sldId id="282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6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A169B-A93B-497B-B6F5-82DD5E1A5B2B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6797-4D69-4738-8D78-DF0742EDB4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1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37A45-5F13-4D73-BB79-B1CCC351B3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3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7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78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26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0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5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52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66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65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03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71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65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F0DA-B0FC-48A3-844E-D73515219507}" type="datetimeFigureOut">
              <a:rPr lang="en-CA" smtClean="0"/>
              <a:t>2015-05-17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97BA8-244E-4137-A631-9C198F9E4F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1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ci.radio-canada.ca/emissions/toutes_directions/2012-2013/document.asp?idDoc=23083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news/canadavotes/map/2008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t1QSsQ9Sg" TargetMode="External"/><Relationship Id="rId2" Type="http://schemas.openxmlformats.org/officeDocument/2006/relationships/hyperlink" Target="https://www.youtube.com/watch?v=i9ITxu0YFc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d-IOJnfkkc" TargetMode="External"/><Relationship Id="rId4" Type="http://schemas.openxmlformats.org/officeDocument/2006/relationships/hyperlink" Target="https://www.youtube.com/watch?v=1QwM54KwgQ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fr/3/31/Armoiries_du_Manitob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42" y="355192"/>
            <a:ext cx="5314643" cy="60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565" y="1287042"/>
            <a:ext cx="118305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/>
              <a:t>LA DÉMOCRATIE </a:t>
            </a:r>
            <a:r>
              <a:rPr lang="fr-FR" sz="2600" b="1" dirty="0" smtClean="0"/>
              <a:t>PARLEMENTAIRE (représentative)</a:t>
            </a:r>
          </a:p>
          <a:p>
            <a:endParaRPr lang="fr-FR" sz="2600" dirty="0"/>
          </a:p>
          <a:p>
            <a:r>
              <a:rPr lang="fr-FR" sz="2600" dirty="0"/>
              <a:t>Dans la démocratie parlementaire du Canada, la population </a:t>
            </a:r>
            <a:r>
              <a:rPr lang="fr-FR" sz="2600" dirty="0" smtClean="0"/>
              <a:t>élit les </a:t>
            </a:r>
            <a:r>
              <a:rPr lang="fr-FR" sz="2600" dirty="0"/>
              <a:t>députés de la Chambre des communes à Ottawa ainsi </a:t>
            </a:r>
            <a:r>
              <a:rPr lang="fr-FR" sz="2600" dirty="0" smtClean="0"/>
              <a:t>que des </a:t>
            </a:r>
            <a:r>
              <a:rPr lang="fr-FR" sz="2600" dirty="0"/>
              <a:t>assemblées législatives provinciales et territoriales. </a:t>
            </a:r>
            <a:endParaRPr lang="fr-FR" sz="2600" dirty="0" smtClean="0"/>
          </a:p>
          <a:p>
            <a:endParaRPr lang="fr-FR" sz="2600" dirty="0" smtClean="0"/>
          </a:p>
          <a:p>
            <a:r>
              <a:rPr lang="fr-FR" sz="2600" dirty="0" smtClean="0"/>
              <a:t>Ces représentants </a:t>
            </a:r>
            <a:r>
              <a:rPr lang="fr-FR" sz="2600" dirty="0"/>
              <a:t>sont chargés d’adopter les lois, d’approuver </a:t>
            </a:r>
            <a:r>
              <a:rPr lang="fr-FR" sz="2600" dirty="0" smtClean="0"/>
              <a:t>et de </a:t>
            </a:r>
            <a:r>
              <a:rPr lang="fr-FR" sz="2600" dirty="0"/>
              <a:t>surveiller les dépenses et de veiller à ce que </a:t>
            </a:r>
            <a:r>
              <a:rPr lang="fr-FR" sz="2600" dirty="0" smtClean="0"/>
              <a:t>le gouvernement </a:t>
            </a:r>
            <a:r>
              <a:rPr lang="fr-FR" sz="2600" dirty="0"/>
              <a:t>soit responsable.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68481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2" y="0"/>
            <a:ext cx="11904615" cy="67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0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77" y="365125"/>
            <a:ext cx="11773911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 smtClean="0">
                <a:solidFill>
                  <a:schemeClr val="tx2"/>
                </a:solidFill>
              </a:rPr>
              <a:t>Le </a:t>
            </a:r>
            <a:r>
              <a:rPr lang="fr-CA" sz="4000" b="1" dirty="0" smtClean="0">
                <a:solidFill>
                  <a:schemeClr val="tx2"/>
                </a:solidFill>
              </a:rPr>
              <a:t>partage des compétences</a:t>
            </a:r>
            <a:endParaRPr lang="en-CA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32" y="136437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b="1" dirty="0" smtClean="0">
                <a:solidFill>
                  <a:schemeClr val="tx2"/>
                </a:solidFill>
              </a:rPr>
              <a:t>Pour maintenir la paix, l’ordre et une bonne administration du pays. </a:t>
            </a:r>
          </a:p>
          <a:p>
            <a:pPr marL="0" indent="0" algn="ctr">
              <a:buNone/>
            </a:pPr>
            <a:endParaRPr lang="fr-CA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tx2"/>
                </a:solidFill>
              </a:rPr>
              <a:t>Les 3 </a:t>
            </a:r>
            <a:r>
              <a:rPr lang="fr-FR" b="1" dirty="0" smtClean="0">
                <a:solidFill>
                  <a:schemeClr val="tx2"/>
                </a:solidFill>
              </a:rPr>
              <a:t>Niveaux </a:t>
            </a:r>
            <a:r>
              <a:rPr lang="fr-FR" b="1" dirty="0">
                <a:solidFill>
                  <a:schemeClr val="tx2"/>
                </a:solidFill>
              </a:rPr>
              <a:t>/ Ordres / Paliers </a:t>
            </a:r>
            <a:r>
              <a:rPr lang="fr-FR" b="1" dirty="0" smtClean="0">
                <a:solidFill>
                  <a:schemeClr val="tx2"/>
                </a:solidFill>
              </a:rPr>
              <a:t>de </a:t>
            </a:r>
            <a:r>
              <a:rPr lang="fr-FR" b="1" dirty="0">
                <a:solidFill>
                  <a:schemeClr val="tx2"/>
                </a:solidFill>
              </a:rPr>
              <a:t>Gouvernement fédéral</a:t>
            </a:r>
          </a:p>
          <a:p>
            <a:pPr marL="0" indent="0" algn="ctr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tx2"/>
                </a:solidFill>
              </a:rPr>
              <a:t>* Fédéral</a:t>
            </a: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tx2"/>
                </a:solidFill>
              </a:rPr>
              <a:t>* Provincial </a:t>
            </a:r>
            <a:r>
              <a:rPr lang="fr-FR" b="1" dirty="0">
                <a:solidFill>
                  <a:schemeClr val="tx2"/>
                </a:solidFill>
              </a:rPr>
              <a:t>/ territorial</a:t>
            </a:r>
          </a:p>
          <a:p>
            <a:pPr marL="0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tx2"/>
                </a:solidFill>
              </a:rPr>
              <a:t>* Municipal</a:t>
            </a:r>
            <a:endParaRPr lang="fr-FR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CA" b="1" dirty="0" smtClean="0"/>
          </a:p>
          <a:p>
            <a:pPr marL="0" indent="0" algn="ctr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90176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73" y="156706"/>
            <a:ext cx="6049219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8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46" y="56646"/>
            <a:ext cx="7288257" cy="67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8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19" y="122885"/>
            <a:ext cx="8487960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1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608" y="0"/>
            <a:ext cx="7628492" cy="67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3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82" y="374073"/>
            <a:ext cx="10393225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7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85" y="0"/>
            <a:ext cx="9579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96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79" y="253638"/>
            <a:ext cx="11037603" cy="623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g.gg.ca/heraldry/pub-reg/ProjectPics/iv457_20040078_arms_qu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56" y="105771"/>
            <a:ext cx="4942407" cy="664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/>
          <a:stretch/>
        </p:blipFill>
        <p:spPr>
          <a:xfrm>
            <a:off x="0" y="768743"/>
            <a:ext cx="12215088" cy="5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6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844" y="2015900"/>
            <a:ext cx="10515600" cy="2402351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tx2"/>
                </a:solidFill>
              </a:rPr>
              <a:t>La structure du </a:t>
            </a:r>
            <a:r>
              <a:rPr lang="fr-CA" b="1" dirty="0" smtClean="0">
                <a:solidFill>
                  <a:schemeClr val="tx2"/>
                </a:solidFill>
              </a:rPr>
              <a:t>gouvernement fédéral</a:t>
            </a:r>
            <a:r>
              <a:rPr lang="fr-CA" b="1" dirty="0" smtClean="0">
                <a:solidFill>
                  <a:schemeClr val="tx2"/>
                </a:solidFill>
              </a:rPr>
              <a:t/>
            </a:r>
            <a:br>
              <a:rPr lang="fr-CA" b="1" dirty="0" smtClean="0">
                <a:solidFill>
                  <a:schemeClr val="tx2"/>
                </a:solidFill>
              </a:rPr>
            </a:br>
            <a:r>
              <a:rPr lang="fr-CA" b="1" dirty="0">
                <a:solidFill>
                  <a:schemeClr val="tx2"/>
                </a:solidFill>
              </a:rPr>
              <a:t/>
            </a:r>
            <a:br>
              <a:rPr lang="fr-CA" b="1" dirty="0">
                <a:solidFill>
                  <a:schemeClr val="tx2"/>
                </a:solidFill>
              </a:rPr>
            </a:br>
            <a:r>
              <a:rPr lang="fr-CA" b="1" dirty="0" smtClean="0">
                <a:solidFill>
                  <a:schemeClr val="tx2"/>
                </a:solidFill>
              </a:rPr>
              <a:t>La division des pouvoirs</a:t>
            </a:r>
            <a:endParaRPr lang="en-C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0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88" y="-31829"/>
            <a:ext cx="7922103" cy="688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1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811" y="553691"/>
            <a:ext cx="116687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Dans le gouvernement fédéral, le </a:t>
            </a:r>
            <a:r>
              <a:rPr lang="fr-FR" sz="2600" b="1" dirty="0"/>
              <a:t>premier ministre </a:t>
            </a:r>
            <a:r>
              <a:rPr lang="fr-FR" sz="2600" dirty="0"/>
              <a:t>choisit </a:t>
            </a:r>
            <a:r>
              <a:rPr lang="fr-FR" sz="2600" dirty="0" smtClean="0"/>
              <a:t>les ministres </a:t>
            </a:r>
            <a:r>
              <a:rPr lang="fr-FR" sz="2600" dirty="0"/>
              <a:t>du Cabinet et il est responsable des activités et </a:t>
            </a:r>
            <a:r>
              <a:rPr lang="fr-FR" sz="2600" dirty="0" smtClean="0"/>
              <a:t>des politiques </a:t>
            </a:r>
            <a:r>
              <a:rPr lang="fr-FR" sz="2600" dirty="0"/>
              <a:t>du gouvernement. </a:t>
            </a:r>
            <a:endParaRPr lang="fr-FR" sz="2600" dirty="0" smtClean="0"/>
          </a:p>
          <a:p>
            <a:endParaRPr lang="fr-FR" sz="2600" dirty="0"/>
          </a:p>
          <a:p>
            <a:r>
              <a:rPr lang="fr-FR" sz="2600" dirty="0" smtClean="0"/>
              <a:t>La </a:t>
            </a:r>
            <a:r>
              <a:rPr lang="fr-FR" sz="2600" b="1" dirty="0"/>
              <a:t>Chambre des communes </a:t>
            </a:r>
            <a:r>
              <a:rPr lang="fr-FR" sz="2600" dirty="0" smtClean="0"/>
              <a:t>est la </a:t>
            </a:r>
            <a:r>
              <a:rPr lang="fr-FR" sz="2600" dirty="0"/>
              <a:t>chambre des représentants, composée de députés élus </a:t>
            </a:r>
            <a:r>
              <a:rPr lang="fr-FR" sz="2600" dirty="0" smtClean="0"/>
              <a:t>par la </a:t>
            </a:r>
            <a:r>
              <a:rPr lang="fr-FR" sz="2600" dirty="0"/>
              <a:t>population, traditionnellement tous les quatre ans. </a:t>
            </a:r>
            <a:endParaRPr lang="fr-FR" sz="2600" dirty="0" smtClean="0"/>
          </a:p>
          <a:p>
            <a:endParaRPr lang="fr-FR" sz="2600" dirty="0" smtClean="0"/>
          </a:p>
          <a:p>
            <a:r>
              <a:rPr lang="fr-FR" sz="2600" dirty="0" smtClean="0"/>
              <a:t>Les </a:t>
            </a:r>
            <a:r>
              <a:rPr lang="fr-FR" sz="2600" b="1" dirty="0" smtClean="0"/>
              <a:t>sénateurs </a:t>
            </a:r>
            <a:r>
              <a:rPr lang="fr-FR" sz="2600" dirty="0"/>
              <a:t>sont nommés par le gouverneur général </a:t>
            </a:r>
            <a:r>
              <a:rPr lang="fr-FR" sz="2600" dirty="0" smtClean="0"/>
              <a:t>sur recommandation </a:t>
            </a:r>
            <a:r>
              <a:rPr lang="fr-FR" sz="2600" dirty="0"/>
              <a:t>du premier ministre et restent en </a:t>
            </a:r>
            <a:r>
              <a:rPr lang="fr-FR" sz="2600" dirty="0" smtClean="0"/>
              <a:t>poste jusqu’à </a:t>
            </a:r>
            <a:r>
              <a:rPr lang="fr-FR" sz="2600" dirty="0"/>
              <a:t>l’âge de 75 ans. </a:t>
            </a:r>
            <a:endParaRPr lang="fr-FR" sz="2600" dirty="0" smtClean="0"/>
          </a:p>
          <a:p>
            <a:endParaRPr lang="fr-FR" sz="2600" dirty="0"/>
          </a:p>
          <a:p>
            <a:r>
              <a:rPr lang="fr-FR" sz="2600" dirty="0" smtClean="0"/>
              <a:t>La </a:t>
            </a:r>
            <a:r>
              <a:rPr lang="fr-FR" sz="2600" dirty="0"/>
              <a:t>Chambre des communes et </a:t>
            </a:r>
            <a:r>
              <a:rPr lang="fr-FR" sz="2600" dirty="0" smtClean="0"/>
              <a:t>le Sénat </a:t>
            </a:r>
            <a:r>
              <a:rPr lang="fr-FR" sz="2600" dirty="0"/>
              <a:t>examinent et révisent les </a:t>
            </a:r>
            <a:r>
              <a:rPr lang="fr-FR" sz="2600" b="1" dirty="0"/>
              <a:t>projets de loi </a:t>
            </a:r>
            <a:r>
              <a:rPr lang="fr-FR" sz="2600" dirty="0"/>
              <a:t>(propositions </a:t>
            </a:r>
            <a:r>
              <a:rPr lang="fr-FR" sz="2600" dirty="0" smtClean="0"/>
              <a:t>de nouvelles </a:t>
            </a:r>
            <a:r>
              <a:rPr lang="fr-FR" sz="2600" dirty="0"/>
              <a:t>lois). Aucun projet de loi ne peut devenir une loi </a:t>
            </a:r>
            <a:r>
              <a:rPr lang="fr-FR" sz="2600" dirty="0" smtClean="0"/>
              <a:t>au Canada </a:t>
            </a:r>
            <a:r>
              <a:rPr lang="fr-FR" sz="2600" dirty="0"/>
              <a:t>avant d’avoir été adopté par les deux Chambres </a:t>
            </a:r>
            <a:r>
              <a:rPr lang="fr-FR" sz="2600" dirty="0" smtClean="0"/>
              <a:t>et d’avoir </a:t>
            </a:r>
            <a:r>
              <a:rPr lang="fr-FR" sz="2600" dirty="0"/>
              <a:t>obtenu la sanction royale, accordée par le </a:t>
            </a:r>
            <a:r>
              <a:rPr lang="fr-FR" sz="2600" dirty="0" smtClean="0"/>
              <a:t>gouverneur général </a:t>
            </a:r>
            <a:r>
              <a:rPr lang="fr-FR" sz="2600" dirty="0"/>
              <a:t>au nom du souverain.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430531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2557" y="-618444"/>
            <a:ext cx="7352137" cy="85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5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5" y="0"/>
            <a:ext cx="9116291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69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083"/>
          <a:stretch/>
        </p:blipFill>
        <p:spPr>
          <a:xfrm>
            <a:off x="1804766" y="0"/>
            <a:ext cx="8842786" cy="6303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0314" y="6407386"/>
            <a:ext cx="10511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hlinkClick r:id="rId3"/>
              </a:rPr>
              <a:t>http://ici.radio-canada.ca/emissions/toutes_directions/2012-2013/document.asp?idDoc=230838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2521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20" y="28572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La Chambre des communes</a:t>
            </a:r>
            <a:endParaRPr lang="en-US" sz="4000" dirty="0"/>
          </a:p>
        </p:txBody>
      </p:sp>
      <p:pic>
        <p:nvPicPr>
          <p:cNvPr id="4098" name="Picture 2" descr="http://www.tamilweek.com/images/House_of_Comm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6346" y="1142984"/>
            <a:ext cx="4286250" cy="34861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38282" y="1214422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La _____________ du Canada prévoit des __________________ à toutes les __________ ; par contre, certaines situations peuvent provoquer des élections avant la fin du _________ du gouvernement.</a:t>
            </a:r>
            <a:endParaRPr lang="en-US" sz="28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38282" y="3429001"/>
            <a:ext cx="8643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Un membre élu de la Chambre des communes est appelé __________.</a:t>
            </a:r>
            <a:endParaRPr lang="fr-CA" sz="2800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8282" y="4857761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Chaque _______ occupe un ______ et représente une _______________, c’est-à-dire une _______ précise du Canada.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38348" y="121442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Loi électorale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1158" y="164305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élections nationales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0380" y="164305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4 années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1620" y="250030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mandat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20" y="385762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député (e)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2728" y="485776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député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1686" y="485776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siège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158" y="528638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circonscription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3256" y="528638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région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67174" y="6286520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Carte des élections fédérale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77361 0.08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09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282" y="357166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La Chambre des communes est composée de __________: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16" y="35716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308 sièges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95539" y="1000108"/>
            <a:ext cx="455490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Colombie-Britannique – 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Alberta – 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CA" sz="2800" dirty="0">
                <a:latin typeface="Calibri" pitchFamily="34" charset="0"/>
                <a:ea typeface="Times New Roman" pitchFamily="18" charset="0"/>
              </a:rPr>
              <a:t>Saskatchewan – </a:t>
            </a:r>
            <a:r>
              <a:rPr lang="fr-CA" sz="2800" dirty="0">
                <a:latin typeface="Calibri" pitchFamily="34" charset="0"/>
                <a:ea typeface="Times New Roman" pitchFamily="18" charset="0"/>
              </a:rPr>
              <a:t>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CA" sz="2800" dirty="0">
                <a:latin typeface="Calibri" pitchFamily="34" charset="0"/>
                <a:ea typeface="Times New Roman" pitchFamily="18" charset="0"/>
              </a:rPr>
              <a:t>Manitoba – </a:t>
            </a:r>
            <a:r>
              <a:rPr lang="fr-CA" sz="2800" dirty="0">
                <a:latin typeface="Calibri" pitchFamily="34" charset="0"/>
                <a:ea typeface="Times New Roman" pitchFamily="18" charset="0"/>
              </a:rPr>
              <a:t>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CA" sz="2800" dirty="0">
                <a:latin typeface="Calibri" pitchFamily="34" charset="0"/>
                <a:ea typeface="Times New Roman" pitchFamily="18" charset="0"/>
              </a:rPr>
              <a:t>Ontario – </a:t>
            </a:r>
            <a:r>
              <a:rPr lang="fr-CA" sz="2800" dirty="0">
                <a:latin typeface="Calibri" pitchFamily="34" charset="0"/>
                <a:ea typeface="Times New Roman" pitchFamily="18" charset="0"/>
              </a:rPr>
              <a:t>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Québec – 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Nouveau-Brunswick – 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Nouvelle-Écosse – 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Île-du-Prince-Édouard – 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Terre-Neuve – 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Yukon – 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CA" sz="2800" dirty="0">
                <a:latin typeface="Calibri" pitchFamily="34" charset="0"/>
                <a:ea typeface="Times New Roman" pitchFamily="18" charset="0"/>
              </a:rPr>
              <a:t>T.N.O – </a:t>
            </a:r>
            <a:r>
              <a:rPr lang="fr-CA" sz="2800" dirty="0">
                <a:latin typeface="Calibri" pitchFamily="34" charset="0"/>
                <a:ea typeface="Times New Roman" pitchFamily="18" charset="0"/>
              </a:rPr>
              <a:t>___</a:t>
            </a:r>
            <a:endParaRPr lang="en-US" sz="28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</a:pPr>
            <a:r>
              <a:rPr lang="en-CA" sz="2800" dirty="0">
                <a:latin typeface="Calibri" pitchFamily="34" charset="0"/>
                <a:ea typeface="Times New Roman" pitchFamily="18" charset="0"/>
              </a:rPr>
              <a:t>Nunavut – </a:t>
            </a:r>
            <a:r>
              <a:rPr lang="fr-CA" sz="2800" dirty="0">
                <a:latin typeface="Calibri" pitchFamily="34" charset="0"/>
                <a:ea typeface="Times New Roman" pitchFamily="18" charset="0"/>
              </a:rPr>
              <a:t>___</a:t>
            </a:r>
            <a:endParaRPr lang="fr-CA" sz="2800" dirty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3190" y="100010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36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0050" y="142873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28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0182" y="18573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240" y="228599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050" y="271462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106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1488" y="314324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75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7438" y="357187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5934" y="40005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4628" y="442913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5868" y="485776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7174" y="528638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5736" y="57150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4364" y="61436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36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38282" y="571481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Le ______ qui obtient le plus de sièges lors d’une élection forme le ______________.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8348" y="57148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parti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7042" y="100010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gouvernement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09720" y="2428868"/>
            <a:ext cx="85725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685800" algn="l"/>
              </a:tabLst>
            </a:pPr>
            <a:r>
              <a:rPr lang="fr-CA" sz="2800" i="1" dirty="0">
                <a:latin typeface="Calibri" pitchFamily="34" charset="0"/>
                <a:ea typeface="Times New Roman" pitchFamily="18" charset="0"/>
              </a:rPr>
              <a:t>_______________________</a:t>
            </a:r>
            <a:r>
              <a:rPr lang="fr-CA" sz="2800" dirty="0">
                <a:latin typeface="Calibri" pitchFamily="34" charset="0"/>
                <a:ea typeface="Times New Roman" pitchFamily="18" charset="0"/>
              </a:rPr>
              <a:t> – plus de la moitié des sièges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en-US" sz="2800" dirty="0">
              <a:latin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fr-CA" sz="2800" i="1" dirty="0">
                <a:latin typeface="Calibri" pitchFamily="34" charset="0"/>
                <a:ea typeface="Times New Roman" pitchFamily="18" charset="0"/>
              </a:rPr>
              <a:t>_______________________</a:t>
            </a:r>
            <a:r>
              <a:rPr lang="fr-CA" sz="2800" dirty="0">
                <a:latin typeface="Calibri" pitchFamily="34" charset="0"/>
                <a:ea typeface="Times New Roman" pitchFamily="18" charset="0"/>
              </a:rPr>
              <a:t> – moins que la moitié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en-US" sz="2800" dirty="0">
              <a:latin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fr-CA" sz="2800" i="1" dirty="0">
                <a:latin typeface="Calibri" pitchFamily="34" charset="0"/>
                <a:ea typeface="Times New Roman" pitchFamily="18" charset="0"/>
              </a:rPr>
              <a:t>__________</a:t>
            </a:r>
            <a:r>
              <a:rPr lang="fr-CA" sz="2800" dirty="0">
                <a:latin typeface="Calibri" pitchFamily="34" charset="0"/>
                <a:ea typeface="Times New Roman" pitchFamily="18" charset="0"/>
              </a:rPr>
              <a:t> – 2 partis __________ pour former le gouvernement</a:t>
            </a:r>
            <a:endParaRPr lang="fr-CA" sz="28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1158" y="242886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Gouvernement majoritaire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158" y="328612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Gouvernement minoritaire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1158" y="414338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Coalition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7306" y="414338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s’unissent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8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3" grpId="0"/>
      <p:bldP spid="4" grpId="0"/>
      <p:bldP spid="16386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trip-usa-canada.com/wp-content/uploads/2014/03/Ottawa-4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"/>
          <a:stretch/>
        </p:blipFill>
        <p:spPr bwMode="auto">
          <a:xfrm>
            <a:off x="914399" y="0"/>
            <a:ext cx="10288299" cy="67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282" y="285729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 chef du parti ayant obtenu le plus de _______ dans la Chambre des communes devient le _______________.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38282" y="1643051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Les autres ______ forment ____________ : leur rôle est de ____________ les politiques du gouvernement et de s’assurer que le pays est __________.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38282" y="3571877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 parti d’opposition ayant le plus de ________ forme __________________.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96198" y="28572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sièges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3256" y="71435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Premier ministre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1356" y="164305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partis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0248" y="164305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l’opposition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786" y="207167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questionner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1620" y="250030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bien dirigé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7570" y="357187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députés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9720" y="400050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l’opposition officielle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majimbokenya.com/home/wp-content/uploads/2009/06/liberal-leader-michael-ignatieff-speaks-during-question-period-in-the-house-of-commons-on-parliament-hill-in-ottawa-june-17-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26" y="7072338"/>
            <a:ext cx="2657475" cy="3286125"/>
          </a:xfrm>
          <a:prstGeom prst="rect">
            <a:avLst/>
          </a:prstGeom>
          <a:noFill/>
        </p:spPr>
      </p:pic>
      <p:pic>
        <p:nvPicPr>
          <p:cNvPr id="9220" name="Picture 4" descr="http://beta.images.theglobeandmail.com/archive/00052/Jack_Layton__in_Q_52022art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298" y="7286652"/>
            <a:ext cx="3651244" cy="2434163"/>
          </a:xfrm>
          <a:prstGeom prst="rect">
            <a:avLst/>
          </a:prstGeom>
          <a:noFill/>
        </p:spPr>
      </p:pic>
      <p:pic>
        <p:nvPicPr>
          <p:cNvPr id="9222" name="Picture 6" descr="http://www.cbc.ca/gfx/pix/duceppe_gilles_cp_5865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282" y="7072338"/>
            <a:ext cx="20955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40191 -0.802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4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91 -0.80231 L -0.01615 -0.476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63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4.81481E-6 L -0.02031 -0.7712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3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77129 L 0.05052 -0.4458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31476 -0.7682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3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76 -0.76829 L 0.09427 -0.4217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73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20" y="28572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Le Sénat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809720" y="1071547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Les sénateurs et sénatrices sont ____________ par ____________________, d’après les directives du _____.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96066" y="107154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nommé(e)s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1158" y="150017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le gouverneur général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6396" y="150017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P.m.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9720" y="2285993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Les sénateurs et sénatrices veillent aux ________ des ________ qu’ils représentent.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96198" y="228599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intérêts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2596" y="271462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régions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9720" y="3643314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Il y a ____ sénateurs et sénatrices.</a:t>
            </a:r>
            <a:endParaRPr lang="en-US" sz="2800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66910" y="4429132"/>
            <a:ext cx="3143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 Maritimes – ___	</a:t>
            </a:r>
            <a:endParaRPr lang="en-US" sz="2800" dirty="0">
              <a:latin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 Ontario – ___</a:t>
            </a:r>
            <a:endParaRPr lang="en-US" sz="2800" dirty="0">
              <a:latin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 Québec – ___</a:t>
            </a:r>
            <a:endParaRPr lang="en-US" sz="2800" dirty="0">
              <a:latin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 Ouest – ___</a:t>
            </a:r>
            <a:endParaRPr lang="fr-CA" sz="2800" dirty="0">
              <a:latin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881686" y="4429132"/>
            <a:ext cx="4000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 Terre-Neuve  – ___	</a:t>
            </a:r>
            <a:endParaRPr lang="en-US" sz="2800" dirty="0">
              <a:latin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 Yukon – ___</a:t>
            </a:r>
            <a:endParaRPr lang="en-US" sz="2800" dirty="0">
              <a:latin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 T.N.O – ___</a:t>
            </a:r>
            <a:endParaRPr lang="en-US" sz="2800" dirty="0">
              <a:latin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lang="fr-CA" sz="2800" dirty="0">
                <a:latin typeface="Calibri" pitchFamily="34" charset="0"/>
                <a:ea typeface="Times New Roman" pitchFamily="18" charset="0"/>
              </a:rPr>
              <a:t> Nunavut – ___</a:t>
            </a:r>
            <a:endParaRPr lang="fr-CA" sz="2800" dirty="0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5538" y="364331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105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0050" y="442913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24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1422" y="485776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24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1422" y="528638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24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7108" y="57150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24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16" y="442913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3322" y="485776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1884" y="528638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1950" y="57150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74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158" y="642919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 Sénat revoit les ____ passées par la ______________________ et peut même en _________.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81158" y="2143117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 Sénat a le droit de ________ une ____, mais habituellement ne fait que proposer des _____________.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95802" y="64291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lois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158" y="107154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Chambre des communes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4892" y="107154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proposer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4430" y="214311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rejeter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6132" y="21431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loi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4034" y="300037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modifications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sen.parl.gc.ca/wdangus/pictures/Senate%20Cha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562" y="3500438"/>
            <a:ext cx="390525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2153 -0.2284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114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20" y="28572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Le gouverneur général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881158" y="1142985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___________________ est officiellement chef de l’État canadien.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881158" y="2571745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 gouverneur général est son _____________ au Canada.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881158" y="4071943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Il est nommé par ________ sur l’avis du _______________.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52596" y="114298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La reine d’Angleterre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1752" y="257174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représentant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816" y="407707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la reine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2596" y="450057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Premier ministre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numismondo.com/leaders/GB/Gbr%20Queen%20Elizabeth%20II%20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4903" y="3276280"/>
            <a:ext cx="238125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4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6458 0.348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17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9720" y="50004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 gouverneur général n’a que des pouvoirs ___________.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09720" y="1428736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Toute loi passée par le Parlement doit recevoir la ______________ du gouverneur général ; toutefois, il ne peut pas __________________ une loi adoptée par le Parlement.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09720" y="3929067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______________ est présentement le gouverneur général du Canada.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67702" y="50004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symboliques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1158" y="185736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sanction royale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5680" y="227687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refuser d’approuver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158" y="392906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David Johnston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teachers.ab.ca/SiteCollectionImages/Publications/ATA%20News/45-5/4%20GG%20David%20Johnston%2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7101408"/>
            <a:ext cx="4057650" cy="3286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6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045E-16 L 0.16406 -0.7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3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20" y="28572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Le Premier ministre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881158" y="1357299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Après une _________, le chef du ______ qui a fait élire le plus grand nombre de _________ à la _______________________ devient Premier ministre.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81158" y="3357562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 Premier ministre actuel est ________________.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881158" y="4572008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 Premier ministre doit exercer différents rôles 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24232" y="135729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élection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8942" y="135729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parti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5934" y="178592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députés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4034" y="221455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Chambre des communes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1752" y="335756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Stephen Harper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3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158" y="714356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/>
              <a:t> Chef du ___________________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81158" y="2643182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/>
              <a:t> Chef de ___________________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81158" y="4429132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/>
              <a:t> Chef de ___________________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52794" y="71435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gouvernement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2794" y="264318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la nation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1356" y="442913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son parti politique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8348" y="1214423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- choisit les membres du Cabinet, Sénateurs, etc.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8348" y="1714489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- prend les décisions exécutives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8348" y="3214687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- représente le Canada à l’extérieur du pays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8348" y="3643315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- travaille avec les p.m. des provinces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8348" y="5072075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- porte-parole du parti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8348" y="5572141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- dirige le caucus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20" y="28572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Le Cabinet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952596" y="1071547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 Premier ministre choisit les __________ du Cabinet parmi les membres de son ______ qui ont été élus à la ______________________.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024034" y="3000372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Il doit y avoir une _________ dans le Cabinet : membres de différentes __________________ et différents _________________ ainsi que des _____________ et des _____________.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53190" y="107154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membres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3124" y="150017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parti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472" y="19288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Chambre des communes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7240" y="300037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diversité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8612" y="342900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régions du Canada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6910" y="385762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groupes culturels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8" y="385762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francophones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8414" y="428625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anglophones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596" y="92867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Chaque membre du Cabinet est en charge d’un __________ (ex :_______________________).  La personne en charge du __________s’appelle le ou la _________.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95472" y="135729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ministère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364" y="135729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justice,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7372" y="135729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défense,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4694" y="135729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finances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3058" y="178592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ministère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472" y="22145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ministre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pm.gc.ca/grfx/ministry/mackay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455" y="3500439"/>
            <a:ext cx="1666881" cy="2215973"/>
          </a:xfrm>
          <a:prstGeom prst="rect">
            <a:avLst/>
          </a:prstGeom>
          <a:noFill/>
        </p:spPr>
      </p:pic>
      <p:pic>
        <p:nvPicPr>
          <p:cNvPr id="1028" name="Picture 4" descr="http://www.pm.gc.ca/grfx/ministry/toews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15" y="3071810"/>
            <a:ext cx="1665831" cy="2214578"/>
          </a:xfrm>
          <a:prstGeom prst="rect">
            <a:avLst/>
          </a:prstGeom>
          <a:noFill/>
        </p:spPr>
      </p:pic>
      <p:pic>
        <p:nvPicPr>
          <p:cNvPr id="1030" name="Picture 6" descr="http://www.pm.gc.ca/grfx/ministry/AmbroseRona_CPC_t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13" y="3071810"/>
            <a:ext cx="1665831" cy="2214578"/>
          </a:xfrm>
          <a:prstGeom prst="rect">
            <a:avLst/>
          </a:prstGeom>
          <a:noFill/>
        </p:spPr>
      </p:pic>
      <p:pic>
        <p:nvPicPr>
          <p:cNvPr id="1032" name="Picture 8" descr="http://www.pm.gc.ca/grfx/ministry/flaherty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6911" y="3500438"/>
            <a:ext cx="1665831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76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0" y="-347958"/>
            <a:ext cx="11197936" cy="7323292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Gouvernement et démocratie</a:t>
            </a:r>
            <a:br>
              <a:rPr lang="fr-CA" dirty="0" smtClean="0"/>
            </a:br>
            <a:r>
              <a:rPr lang="fr-CA" dirty="0" smtClean="0">
                <a:hlinkClick r:id="rId2"/>
              </a:rPr>
              <a:t>https://www.youtube.com/watch?v=i9ITxu0YFcI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Démocratie au Canada</a:t>
            </a:r>
            <a:br>
              <a:rPr lang="fr-CA" dirty="0" smtClean="0"/>
            </a:br>
            <a:r>
              <a:rPr lang="fr-CA" dirty="0" smtClean="0">
                <a:hlinkClick r:id="rId3"/>
              </a:rPr>
              <a:t>https://www.youtube.com/watch?v=tjt1QSsQ9Sg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Ordre du gouvernement</a:t>
            </a:r>
            <a:br>
              <a:rPr lang="fr-CA" dirty="0" smtClean="0"/>
            </a:br>
            <a:r>
              <a:rPr lang="fr-CA" dirty="0" smtClean="0">
                <a:hlinkClick r:id="rId4"/>
              </a:rPr>
              <a:t>https://www.youtube.com/watch?v=1QwM54KwgQQ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Élections</a:t>
            </a:r>
            <a:br>
              <a:rPr lang="fr-CA" dirty="0" smtClean="0"/>
            </a:br>
            <a:r>
              <a:rPr lang="fr-CA" dirty="0" smtClean="0">
                <a:hlinkClick r:id="rId5"/>
              </a:rPr>
              <a:t>https://www.youtube.com/watch?v=Jd-IOJnfkkc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67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e du bassin de l'Outaoua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03" y="-34586"/>
            <a:ext cx="6892586" cy="68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8" y="109074"/>
            <a:ext cx="11745964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8" y="42390"/>
            <a:ext cx="10993384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38" y="1190857"/>
            <a:ext cx="1164489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>
                <a:solidFill>
                  <a:srgbClr val="464646"/>
                </a:solidFill>
                <a:latin typeface="Georgia" panose="02040502050405020303" pitchFamily="18" charset="0"/>
              </a:rPr>
              <a:t>Définition de la </a:t>
            </a:r>
            <a:r>
              <a:rPr lang="fr-FR" sz="2600" b="1" dirty="0" smtClean="0">
                <a:solidFill>
                  <a:srgbClr val="464646"/>
                </a:solidFill>
                <a:latin typeface="Georgia" panose="02040502050405020303" pitchFamily="18" charset="0"/>
              </a:rPr>
              <a:t>démocratie </a:t>
            </a:r>
            <a:endParaRPr lang="fr-FR" sz="2600" b="1" dirty="0">
              <a:solidFill>
                <a:srgbClr val="464646"/>
              </a:solidFill>
              <a:latin typeface="Georgia" panose="02040502050405020303" pitchFamily="18" charset="0"/>
            </a:endParaRPr>
          </a:p>
          <a:p>
            <a:endParaRPr lang="fr-FR" b="1" dirty="0" smtClean="0">
              <a:solidFill>
                <a:srgbClr val="464646"/>
              </a:solidFill>
              <a:latin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464646"/>
                </a:solidFill>
                <a:latin typeface="Arial" panose="020B0604020202020204" pitchFamily="34" charset="0"/>
              </a:rPr>
              <a:t>Avant </a:t>
            </a:r>
            <a:r>
              <a:rPr lang="fr-FR" b="1" dirty="0">
                <a:solidFill>
                  <a:srgbClr val="464646"/>
                </a:solidFill>
                <a:latin typeface="Arial" panose="020B0604020202020204" pitchFamily="34" charset="0"/>
              </a:rPr>
              <a:t>l’arrivée des Européens au Canada, de nombreux peuples autochtones avaient déjà adopté différents systèmes politiques pour gouverner leurs régions, dont le système démocratique</a:t>
            </a:r>
            <a:r>
              <a:rPr lang="fr-FR" b="1" dirty="0" smtClean="0">
                <a:solidFill>
                  <a:srgbClr val="464646"/>
                </a:solidFill>
                <a:latin typeface="Arial" panose="020B0604020202020204" pitchFamily="34" charset="0"/>
              </a:rPr>
              <a:t>.</a:t>
            </a:r>
          </a:p>
          <a:p>
            <a:endParaRPr lang="fr-FR" b="1" dirty="0">
              <a:solidFill>
                <a:srgbClr val="464646"/>
              </a:solidFill>
              <a:latin typeface="Arial" panose="020B0604020202020204" pitchFamily="34" charset="0"/>
            </a:endParaRPr>
          </a:p>
          <a:p>
            <a:r>
              <a:rPr lang="fr-FR" b="1" dirty="0">
                <a:solidFill>
                  <a:srgbClr val="464646"/>
                </a:solidFill>
                <a:latin typeface="Arial" panose="020B0604020202020204" pitchFamily="34" charset="0"/>
              </a:rPr>
              <a:t>Le mot </a:t>
            </a:r>
            <a:r>
              <a:rPr lang="fr-FR" b="1" i="1" dirty="0">
                <a:solidFill>
                  <a:srgbClr val="464646"/>
                </a:solidFill>
                <a:latin typeface="Arial" panose="020B0604020202020204" pitchFamily="34" charset="0"/>
              </a:rPr>
              <a:t>démocratie </a:t>
            </a:r>
            <a:r>
              <a:rPr lang="fr-FR" b="1" dirty="0">
                <a:solidFill>
                  <a:srgbClr val="464646"/>
                </a:solidFill>
                <a:latin typeface="Arial" panose="020B0604020202020204" pitchFamily="34" charset="0"/>
              </a:rPr>
              <a:t>désigne un système politique</a:t>
            </a:r>
            <a:r>
              <a:rPr lang="fr-FR" b="1" dirty="0" smtClean="0">
                <a:solidFill>
                  <a:srgbClr val="464646"/>
                </a:solidFill>
                <a:latin typeface="Arial" panose="020B0604020202020204" pitchFamily="34" charset="0"/>
              </a:rPr>
              <a:t>.</a:t>
            </a:r>
          </a:p>
          <a:p>
            <a:endParaRPr lang="fr-FR" b="1" dirty="0">
              <a:solidFill>
                <a:srgbClr val="464646"/>
              </a:solidFill>
              <a:latin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464646"/>
                </a:solidFill>
                <a:latin typeface="Arial" panose="020B0604020202020204" pitchFamily="34" charset="0"/>
              </a:rPr>
              <a:t>Dans </a:t>
            </a:r>
            <a:r>
              <a:rPr lang="fr-FR" b="1" dirty="0">
                <a:solidFill>
                  <a:srgbClr val="464646"/>
                </a:solidFill>
                <a:latin typeface="Arial" panose="020B0604020202020204" pitchFamily="34" charset="0"/>
              </a:rPr>
              <a:t>un pays démocratique, tous les citoyens ont le droit de participer, de près ou de loin, aux décisions qui les touchent. </a:t>
            </a:r>
            <a:endParaRPr lang="fr-FR" b="1" dirty="0" smtClean="0">
              <a:solidFill>
                <a:srgbClr val="464646"/>
              </a:solidFill>
              <a:latin typeface="Arial" panose="020B0604020202020204" pitchFamily="34" charset="0"/>
            </a:endParaRPr>
          </a:p>
          <a:p>
            <a:endParaRPr lang="fr-FR" b="1" dirty="0">
              <a:solidFill>
                <a:srgbClr val="464646"/>
              </a:solidFill>
              <a:latin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464646"/>
                </a:solidFill>
                <a:latin typeface="Arial" panose="020B0604020202020204" pitchFamily="34" charset="0"/>
              </a:rPr>
              <a:t>Normalement</a:t>
            </a:r>
            <a:r>
              <a:rPr lang="fr-FR" b="1" dirty="0">
                <a:solidFill>
                  <a:srgbClr val="464646"/>
                </a:solidFill>
                <a:latin typeface="Arial" panose="020B0604020202020204" pitchFamily="34" charset="0"/>
              </a:rPr>
              <a:t>, les citoyens canadiens élisent une personne qui les représentera et prendra des décisions en leur nom aux différents ordres de gouvernement. </a:t>
            </a:r>
            <a:r>
              <a:rPr lang="fr-FR" b="1" dirty="0" smtClean="0">
                <a:solidFill>
                  <a:srgbClr val="464646"/>
                </a:solidFill>
                <a:latin typeface="Arial" panose="020B0604020202020204" pitchFamily="34" charset="0"/>
              </a:rPr>
              <a:t>(Démocratie représentative)</a:t>
            </a:r>
          </a:p>
          <a:p>
            <a:endParaRPr lang="fr-FR" b="1" dirty="0">
              <a:solidFill>
                <a:srgbClr val="464646"/>
              </a:solidFill>
              <a:latin typeface="Arial" panose="020B0604020202020204" pitchFamily="34" charset="0"/>
            </a:endParaRPr>
          </a:p>
          <a:p>
            <a:r>
              <a:rPr lang="fr-FR" b="1" dirty="0" smtClean="0">
                <a:solidFill>
                  <a:srgbClr val="464646"/>
                </a:solidFill>
                <a:latin typeface="Arial" panose="020B0604020202020204" pitchFamily="34" charset="0"/>
              </a:rPr>
              <a:t>C’est </a:t>
            </a:r>
            <a:r>
              <a:rPr lang="fr-FR" b="1" dirty="0">
                <a:solidFill>
                  <a:srgbClr val="464646"/>
                </a:solidFill>
                <a:latin typeface="Arial" panose="020B0604020202020204" pitchFamily="34" charset="0"/>
              </a:rPr>
              <a:t>ce qu’on appelle une démocratie représentative. Des pays comme le Canada, les États-Unis d’Amérique et </a:t>
            </a:r>
            <a:r>
              <a:rPr lang="fr-FR" b="1" dirty="0" smtClean="0">
                <a:solidFill>
                  <a:srgbClr val="464646"/>
                </a:solidFill>
                <a:latin typeface="Arial" panose="020B0604020202020204" pitchFamily="34" charset="0"/>
              </a:rPr>
              <a:t>la France </a:t>
            </a:r>
            <a:r>
              <a:rPr lang="fr-FR" b="1" dirty="0">
                <a:solidFill>
                  <a:srgbClr val="464646"/>
                </a:solidFill>
                <a:latin typeface="Arial" panose="020B0604020202020204" pitchFamily="34" charset="0"/>
              </a:rPr>
              <a:t>sont tous des démocraties représentatives</a:t>
            </a:r>
            <a:r>
              <a:rPr lang="fr-FR" b="1" dirty="0" smtClean="0">
                <a:solidFill>
                  <a:srgbClr val="464646"/>
                </a:solidFill>
                <a:latin typeface="Arial" panose="020B0604020202020204" pitchFamily="34" charset="0"/>
              </a:rPr>
              <a:t>.</a:t>
            </a:r>
            <a:endParaRPr lang="fr-FR" b="1" dirty="0">
              <a:solidFill>
                <a:srgbClr val="46464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209" y="161841"/>
            <a:ext cx="1178200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/>
              <a:t>Le Canada: un État fédéral</a:t>
            </a:r>
          </a:p>
          <a:p>
            <a:endParaRPr lang="fr-FR" sz="2200" dirty="0"/>
          </a:p>
          <a:p>
            <a:r>
              <a:rPr lang="fr-FR" sz="2200" dirty="0" smtClean="0"/>
              <a:t>Dans </a:t>
            </a:r>
            <a:r>
              <a:rPr lang="fr-FR" sz="2200" dirty="0"/>
              <a:t>notre État fédéral, le gouvernement fédéral assume </a:t>
            </a:r>
            <a:r>
              <a:rPr lang="fr-FR" sz="2200" dirty="0" smtClean="0"/>
              <a:t>la responsabilité </a:t>
            </a:r>
            <a:r>
              <a:rPr lang="fr-FR" sz="2200" dirty="0"/>
              <a:t>des affaires de portée nationale </a:t>
            </a:r>
            <a:r>
              <a:rPr lang="fr-FR" sz="2200" dirty="0" smtClean="0"/>
              <a:t>et internationale</a:t>
            </a:r>
            <a:r>
              <a:rPr lang="fr-FR" sz="2200" dirty="0"/>
              <a:t>, entre autres de la défense, de la </a:t>
            </a:r>
            <a:r>
              <a:rPr lang="fr-FR" sz="2200" dirty="0" smtClean="0"/>
              <a:t>politique étrangère</a:t>
            </a:r>
            <a:r>
              <a:rPr lang="fr-FR" sz="2200" dirty="0"/>
              <a:t>, du commerce et des communications entre </a:t>
            </a:r>
            <a:r>
              <a:rPr lang="fr-FR" sz="2200" dirty="0" smtClean="0"/>
              <a:t>les provinces</a:t>
            </a:r>
            <a:r>
              <a:rPr lang="fr-FR" sz="2200" dirty="0"/>
              <a:t>, de la monnaie, de la navigation, du droit criminel </a:t>
            </a:r>
            <a:r>
              <a:rPr lang="fr-FR" sz="2200" dirty="0" smtClean="0"/>
              <a:t>et de </a:t>
            </a:r>
            <a:r>
              <a:rPr lang="fr-FR" sz="2200" dirty="0"/>
              <a:t>la citoyenneté. </a:t>
            </a:r>
            <a:endParaRPr lang="fr-FR" sz="2200" dirty="0" smtClean="0"/>
          </a:p>
          <a:p>
            <a:endParaRPr lang="fr-FR" sz="2200" dirty="0"/>
          </a:p>
          <a:p>
            <a:r>
              <a:rPr lang="fr-FR" sz="2200" dirty="0" smtClean="0"/>
              <a:t>Les </a:t>
            </a:r>
            <a:r>
              <a:rPr lang="fr-FR" sz="2200" dirty="0"/>
              <a:t>provinces sont responsables </a:t>
            </a:r>
            <a:r>
              <a:rPr lang="fr-FR" sz="2200" dirty="0" smtClean="0"/>
              <a:t>des municipalités</a:t>
            </a:r>
            <a:r>
              <a:rPr lang="fr-FR" sz="2200" dirty="0"/>
              <a:t>, de l’éducation, de la santé, des </a:t>
            </a:r>
            <a:r>
              <a:rPr lang="fr-FR" sz="2200" dirty="0" smtClean="0"/>
              <a:t>ressources naturelles</a:t>
            </a:r>
            <a:r>
              <a:rPr lang="fr-FR" sz="2200" dirty="0"/>
              <a:t>, de la propriété et des droits civils ainsi que </a:t>
            </a:r>
            <a:r>
              <a:rPr lang="fr-FR" sz="2200" dirty="0" smtClean="0"/>
              <a:t>des autoroutes</a:t>
            </a:r>
            <a:r>
              <a:rPr lang="fr-FR" sz="2200" dirty="0"/>
              <a:t>. Le gouvernement fédéral et les provinces </a:t>
            </a:r>
            <a:r>
              <a:rPr lang="fr-FR" sz="2200" dirty="0" smtClean="0"/>
              <a:t>se partagent </a:t>
            </a:r>
            <a:r>
              <a:rPr lang="fr-FR" sz="2200" dirty="0"/>
              <a:t>la responsabilité de l’agriculture et de l’immigration</a:t>
            </a:r>
            <a:r>
              <a:rPr lang="fr-FR" sz="2200" dirty="0" smtClean="0"/>
              <a:t>.</a:t>
            </a:r>
          </a:p>
          <a:p>
            <a:endParaRPr lang="fr-FR" sz="2200" dirty="0"/>
          </a:p>
          <a:p>
            <a:r>
              <a:rPr lang="fr-FR" sz="2200" dirty="0"/>
              <a:t>Le fédéralisme permet aux différentes provinces d’adopter </a:t>
            </a:r>
            <a:r>
              <a:rPr lang="fr-FR" sz="2200" dirty="0" smtClean="0"/>
              <a:t>des politiques </a:t>
            </a:r>
            <a:r>
              <a:rPr lang="fr-FR" sz="2200" dirty="0"/>
              <a:t>adaptées à leurs populations et de mettre à </a:t>
            </a:r>
            <a:r>
              <a:rPr lang="fr-FR" sz="2200" dirty="0" smtClean="0"/>
              <a:t>l’essai de </a:t>
            </a:r>
            <a:r>
              <a:rPr lang="fr-FR" sz="2200" dirty="0"/>
              <a:t>nouvelles idées et politiques</a:t>
            </a:r>
            <a:r>
              <a:rPr lang="fr-FR" sz="2200" dirty="0" smtClean="0"/>
              <a:t>.</a:t>
            </a:r>
          </a:p>
          <a:p>
            <a:endParaRPr lang="fr-FR" sz="2200" dirty="0"/>
          </a:p>
          <a:p>
            <a:r>
              <a:rPr lang="fr-FR" sz="2200" dirty="0"/>
              <a:t>Trois faits principaux caractérisent le système </a:t>
            </a:r>
            <a:r>
              <a:rPr lang="fr-FR" sz="2200" dirty="0" smtClean="0"/>
              <a:t>de gouvernement </a:t>
            </a:r>
            <a:r>
              <a:rPr lang="fr-FR" sz="2200" dirty="0"/>
              <a:t>du </a:t>
            </a:r>
            <a:r>
              <a:rPr lang="fr-FR" sz="2200" dirty="0" smtClean="0"/>
              <a:t>Canada car notre pays est à la fois :</a:t>
            </a:r>
            <a:br>
              <a:rPr lang="fr-FR" sz="2200" dirty="0" smtClean="0"/>
            </a:br>
            <a:r>
              <a:rPr lang="fr-FR" sz="2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U</a:t>
            </a:r>
            <a:r>
              <a:rPr lang="fr-FR" sz="2200" dirty="0" smtClean="0"/>
              <a:t>n </a:t>
            </a:r>
            <a:r>
              <a:rPr lang="fr-FR" sz="2200" dirty="0"/>
              <a:t>État </a:t>
            </a:r>
            <a:r>
              <a:rPr lang="fr-FR" sz="2200" dirty="0" smtClean="0"/>
              <a:t>fédéral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Une démocratie </a:t>
            </a:r>
            <a:r>
              <a:rPr lang="fr-FR" sz="2200" dirty="0"/>
              <a:t>parlementaire </a:t>
            </a:r>
            <a:r>
              <a:rPr lang="fr-FR" sz="2200" dirty="0" smtClean="0"/>
              <a:t>/ démocratie représentative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U</a:t>
            </a:r>
            <a:r>
              <a:rPr lang="fr-FR" sz="2200" dirty="0" smtClean="0"/>
              <a:t>ne </a:t>
            </a:r>
            <a:r>
              <a:rPr lang="fr-FR" sz="2200" dirty="0"/>
              <a:t>monarchie </a:t>
            </a:r>
            <a:r>
              <a:rPr lang="fr-FR" sz="2200" dirty="0" smtClean="0"/>
              <a:t>constitutionnelle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3413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774" y="461246"/>
            <a:ext cx="115392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/>
              <a:t>LA MONARCHIE </a:t>
            </a:r>
            <a:r>
              <a:rPr lang="en-CA" sz="2600" b="1" dirty="0" smtClean="0"/>
              <a:t>CONSTITUTIONNELLE</a:t>
            </a:r>
          </a:p>
          <a:p>
            <a:endParaRPr lang="en-CA" sz="2600" b="1" dirty="0"/>
          </a:p>
          <a:p>
            <a:r>
              <a:rPr lang="fr-FR" sz="2600" dirty="0"/>
              <a:t>Le Canada étant une monarchie constitutionnelle, son </a:t>
            </a:r>
            <a:r>
              <a:rPr lang="fr-FR" sz="2600" b="1" dirty="0" smtClean="0"/>
              <a:t>chef d’État </a:t>
            </a:r>
            <a:r>
              <a:rPr lang="fr-FR" sz="2600" dirty="0"/>
              <a:t>est un souverain héréditaire (reine ou roi), qui </a:t>
            </a:r>
            <a:r>
              <a:rPr lang="fr-FR" sz="2600" dirty="0" smtClean="0"/>
              <a:t>règne conformément </a:t>
            </a:r>
            <a:r>
              <a:rPr lang="fr-FR" sz="2600" dirty="0"/>
              <a:t>à la </a:t>
            </a:r>
            <a:r>
              <a:rPr lang="fr-FR" sz="2600" dirty="0" smtClean="0"/>
              <a:t>Constitution.</a:t>
            </a:r>
          </a:p>
          <a:p>
            <a:r>
              <a:rPr lang="fr-FR" sz="2600" dirty="0" smtClean="0"/>
              <a:t> </a:t>
            </a:r>
          </a:p>
          <a:p>
            <a:r>
              <a:rPr lang="fr-FR" sz="2600" dirty="0" smtClean="0"/>
              <a:t>Le souverain </a:t>
            </a:r>
            <a:r>
              <a:rPr lang="fr-FR" sz="2600" dirty="0"/>
              <a:t>fait partie du Parlement et joue un rôle important</a:t>
            </a:r>
            <a:r>
              <a:rPr lang="fr-FR" sz="2600" dirty="0" smtClean="0"/>
              <a:t>, non </a:t>
            </a:r>
            <a:r>
              <a:rPr lang="fr-FR" sz="2600" dirty="0"/>
              <a:t>partisan en tant que figure centrale de la citoyenneté et </a:t>
            </a:r>
            <a:r>
              <a:rPr lang="fr-FR" sz="2600" dirty="0" smtClean="0"/>
              <a:t>de l’allégeance</a:t>
            </a:r>
            <a:r>
              <a:rPr lang="fr-FR" sz="2600" dirty="0"/>
              <a:t>, d’une manière plus visible lors des visites </a:t>
            </a:r>
            <a:r>
              <a:rPr lang="fr-FR" sz="2600" dirty="0" smtClean="0"/>
              <a:t>royales au </a:t>
            </a:r>
            <a:r>
              <a:rPr lang="fr-FR" sz="2600" dirty="0"/>
              <a:t>Canada. </a:t>
            </a:r>
            <a:endParaRPr lang="fr-FR" sz="2600" dirty="0" smtClean="0"/>
          </a:p>
          <a:p>
            <a:endParaRPr lang="fr-FR" sz="2600" dirty="0" smtClean="0"/>
          </a:p>
          <a:p>
            <a:r>
              <a:rPr lang="fr-FR" sz="2600" dirty="0" smtClean="0"/>
              <a:t>Sa </a:t>
            </a:r>
            <a:r>
              <a:rPr lang="fr-FR" sz="2600" dirty="0"/>
              <a:t>Majesté est le symbole de la </a:t>
            </a:r>
            <a:r>
              <a:rPr lang="fr-FR" sz="2600" dirty="0" smtClean="0"/>
              <a:t>souveraineté canadienne</a:t>
            </a:r>
            <a:r>
              <a:rPr lang="fr-FR" sz="2600" dirty="0"/>
              <a:t>, la gardienne des libertés constitutionnelles et </a:t>
            </a:r>
            <a:r>
              <a:rPr lang="fr-FR" sz="2600" dirty="0" smtClean="0"/>
              <a:t>le </a:t>
            </a:r>
            <a:r>
              <a:rPr lang="en-CA" sz="2600" dirty="0" err="1" smtClean="0"/>
              <a:t>reflet</a:t>
            </a:r>
            <a:r>
              <a:rPr lang="en-CA" sz="2600" dirty="0" smtClean="0"/>
              <a:t> </a:t>
            </a:r>
            <a:r>
              <a:rPr lang="en-CA" sz="2600" dirty="0"/>
              <a:t>de </a:t>
            </a:r>
            <a:r>
              <a:rPr lang="en-CA" sz="2600" dirty="0" err="1"/>
              <a:t>notre</a:t>
            </a:r>
            <a:r>
              <a:rPr lang="en-CA" sz="2600" dirty="0"/>
              <a:t> histoire.</a:t>
            </a:r>
          </a:p>
        </p:txBody>
      </p:sp>
    </p:spTree>
    <p:extLst>
      <p:ext uri="{BB962C8B-B14F-4D97-AF65-F5344CB8AC3E}">
        <p14:creationId xmlns:p14="http://schemas.microsoft.com/office/powerpoint/2010/main" val="2930858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1091</Words>
  <Application>Microsoft Office PowerPoint</Application>
  <PresentationFormat>Widescreen</PresentationFormat>
  <Paragraphs>209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partage des compétences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structure du gouvernement fédéral  La division des pouvoirs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Gouvernement et démocratie https://www.youtube.com/watch?v=i9ITxu0YFcI  Démocratie au Canada https://www.youtube.com/watch?v=tjt1QSsQ9Sg  Ordre du gouvernement https://www.youtube.com/watch?v=1QwM54KwgQQ  Élections https://www.youtube.com/watch?v=Jd-IOJnfkkc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 Beaudry</cp:lastModifiedBy>
  <cp:revision>33</cp:revision>
  <dcterms:created xsi:type="dcterms:W3CDTF">2015-05-12T18:55:31Z</dcterms:created>
  <dcterms:modified xsi:type="dcterms:W3CDTF">2015-05-17T18:59:33Z</dcterms:modified>
</cp:coreProperties>
</file>